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7" r:id="rId3"/>
    <p:sldId id="291" r:id="rId4"/>
    <p:sldId id="292" r:id="rId5"/>
    <p:sldId id="258" r:id="rId6"/>
    <p:sldId id="259" r:id="rId7"/>
    <p:sldId id="293" r:id="rId8"/>
    <p:sldId id="278" r:id="rId9"/>
    <p:sldId id="279" r:id="rId10"/>
    <p:sldId id="294" r:id="rId11"/>
    <p:sldId id="269" r:id="rId12"/>
    <p:sldId id="285" r:id="rId13"/>
    <p:sldId id="264" r:id="rId14"/>
    <p:sldId id="282" r:id="rId15"/>
    <p:sldId id="287" r:id="rId16"/>
    <p:sldId id="289" r:id="rId17"/>
    <p:sldId id="29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5620"/>
    <p:restoredTop sz="75128" autoAdjust="0"/>
  </p:normalViewPr>
  <p:slideViewPr>
    <p:cSldViewPr snapToGrid="0" snapToObjects="1">
      <p:cViewPr varScale="1">
        <p:scale>
          <a:sx n="87" d="100"/>
          <a:sy n="87" d="100"/>
        </p:scale>
        <p:origin x="230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63C8C-9993-6144-B3C5-440A012927DC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F0697-104F-8249-91AB-B95C6F5E2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45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0697-104F-8249-91AB-B95C6F5E20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56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you add</a:t>
            </a:r>
            <a:r>
              <a:rPr lang="en-GB" baseline="0" dirty="0"/>
              <a:t> pictures of a happy child for second line</a:t>
            </a:r>
          </a:p>
          <a:p>
            <a:endParaRPr lang="en-GB" baseline="0" dirty="0"/>
          </a:p>
          <a:p>
            <a:r>
              <a:rPr lang="en-GB" baseline="0" dirty="0"/>
              <a:t>Add a picture of a sad child for the 4</a:t>
            </a:r>
            <a:r>
              <a:rPr lang="en-GB" baseline="30000" dirty="0"/>
              <a:t>th</a:t>
            </a:r>
            <a:r>
              <a:rPr lang="en-GB" baseline="0" dirty="0"/>
              <a:t> line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F1C8B-0AFE-4EF8-A521-0DD69731FDC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592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you add the pics of each of the cells</a:t>
            </a:r>
            <a:r>
              <a:rPr lang="en-GB" baseline="0" dirty="0"/>
              <a:t> on the relevant lines and pics of left/right arrows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F1C8B-0AFE-4EF8-A521-0DD69731FDC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59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0697-104F-8249-91AB-B95C6F5E20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2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just found</a:t>
            </a:r>
            <a:r>
              <a:rPr lang="en-GB" baseline="0" dirty="0"/>
              <a:t> out that ks2 don’t even know about cells or proteins.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7697B-B2F3-4B26-94D2-F1CAB1716E5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99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enzyme is something that speeds up a chemical reaction – like when coke makes you run really really fast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0697-104F-8249-91AB-B95C6F5E20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88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mic Sans MS"/>
                <a:cs typeface="Comic Sans MS"/>
              </a:rPr>
              <a:t>pH is a measurement of how acidic-basic a chemical is.</a:t>
            </a:r>
          </a:p>
          <a:p>
            <a:r>
              <a:rPr lang="en-US" dirty="0">
                <a:latin typeface="Comic Sans MS"/>
                <a:cs typeface="Comic Sans MS"/>
              </a:rPr>
              <a:t>For example, think of the taste</a:t>
            </a:r>
          </a:p>
          <a:p>
            <a:pPr marL="0" indent="0">
              <a:buNone/>
            </a:pPr>
            <a:r>
              <a:rPr lang="en-US" dirty="0">
                <a:latin typeface="Comic Sans MS"/>
                <a:cs typeface="Comic Sans MS"/>
              </a:rPr>
              <a:t>of a lemon! That’s very acidic (very</a:t>
            </a:r>
          </a:p>
          <a:p>
            <a:pPr marL="0" indent="0">
              <a:buNone/>
            </a:pPr>
            <a:r>
              <a:rPr lang="en-US" dirty="0">
                <a:latin typeface="Comic Sans MS"/>
                <a:cs typeface="Comic Sans MS"/>
              </a:rPr>
              <a:t>Low pH)</a:t>
            </a:r>
          </a:p>
          <a:p>
            <a:r>
              <a:rPr lang="en-US" dirty="0">
                <a:latin typeface="Comic Sans MS"/>
                <a:cs typeface="Comic Sans MS"/>
              </a:rPr>
              <a:t>While soap is very bitter,</a:t>
            </a:r>
          </a:p>
          <a:p>
            <a:pPr marL="0" indent="0">
              <a:buNone/>
            </a:pPr>
            <a:r>
              <a:rPr lang="en-US" dirty="0">
                <a:latin typeface="Comic Sans MS"/>
                <a:cs typeface="Comic Sans MS"/>
              </a:rPr>
              <a:t>slippery and hence, basic (very</a:t>
            </a:r>
          </a:p>
          <a:p>
            <a:pPr marL="0" indent="0">
              <a:buNone/>
            </a:pPr>
            <a:r>
              <a:rPr lang="en-US" dirty="0">
                <a:latin typeface="Comic Sans MS"/>
                <a:cs typeface="Comic Sans MS"/>
              </a:rPr>
              <a:t>High pH)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0697-104F-8249-91AB-B95C6F5E20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80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omic Sans MS"/>
                <a:cs typeface="Comic Sans MS"/>
              </a:rPr>
              <a:t>If pH exceeds this value, LEKTI’s enzymatic activity decreases making active KLK increase in number</a:t>
            </a:r>
          </a:p>
          <a:p>
            <a:r>
              <a:rPr lang="en-US" dirty="0">
                <a:latin typeface="Comic Sans MS"/>
                <a:cs typeface="Comic Sans MS"/>
              </a:rPr>
              <a:t>When active KLK increases in number, more desmosomes are broken down, causing itchiness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0697-104F-8249-91AB-B95C6F5E20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39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8A160-B4E2-3E4F-9F88-486D2EC0A201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7793C-46D5-BF4B-8AF2-B9C52C10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1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8A160-B4E2-3E4F-9F88-486D2EC0A201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7793C-46D5-BF4B-8AF2-B9C52C10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5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8A160-B4E2-3E4F-9F88-486D2EC0A201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7793C-46D5-BF4B-8AF2-B9C52C10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52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8A160-B4E2-3E4F-9F88-486D2EC0A201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7793C-46D5-BF4B-8AF2-B9C52C10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97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8A160-B4E2-3E4F-9F88-486D2EC0A201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7793C-46D5-BF4B-8AF2-B9C52C10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56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8A160-B4E2-3E4F-9F88-486D2EC0A201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7793C-46D5-BF4B-8AF2-B9C52C10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5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8A160-B4E2-3E4F-9F88-486D2EC0A201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7793C-46D5-BF4B-8AF2-B9C52C10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54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8A160-B4E2-3E4F-9F88-486D2EC0A201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7793C-46D5-BF4B-8AF2-B9C52C10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8A160-B4E2-3E4F-9F88-486D2EC0A201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7793C-46D5-BF4B-8AF2-B9C52C10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93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8A160-B4E2-3E4F-9F88-486D2EC0A201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7793C-46D5-BF4B-8AF2-B9C52C10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50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8A160-B4E2-3E4F-9F88-486D2EC0A201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7793C-46D5-BF4B-8AF2-B9C52C10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90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8A160-B4E2-3E4F-9F88-486D2EC0A201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7793C-46D5-BF4B-8AF2-B9C52C10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7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6HflIPr7_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Comic Sans MS"/>
                <a:cs typeface="Comic Sans MS"/>
              </a:rPr>
              <a:t>Atopic Dermatitis: The Game</a:t>
            </a:r>
          </a:p>
        </p:txBody>
      </p:sp>
    </p:spTree>
    <p:extLst>
      <p:ext uri="{BB962C8B-B14F-4D97-AF65-F5344CB8AC3E}">
        <p14:creationId xmlns:p14="http://schemas.microsoft.com/office/powerpoint/2010/main" val="1114430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ience-experiments-for-ki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368" y="3140110"/>
            <a:ext cx="5010632" cy="37178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32594" y="341884"/>
            <a:ext cx="60313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GB" sz="54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Now to learn the</a:t>
            </a:r>
          </a:p>
        </p:txBody>
      </p:sp>
      <p:sp>
        <p:nvSpPr>
          <p:cNvPr id="8" name="Rectangle 7"/>
          <p:cNvSpPr/>
          <p:nvPr/>
        </p:nvSpPr>
        <p:spPr>
          <a:xfrm>
            <a:off x="193822" y="2988999"/>
            <a:ext cx="52049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GB" sz="54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behind eczema!</a:t>
            </a:r>
          </a:p>
        </p:txBody>
      </p:sp>
      <p:pic>
        <p:nvPicPr>
          <p:cNvPr id="12" name="Picture 11" descr="letters-forming-word-science-letter-artwork-white-background-519624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0" y="681467"/>
            <a:ext cx="8950178" cy="239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2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1344" y="0"/>
            <a:ext cx="3008313" cy="1162050"/>
          </a:xfrm>
        </p:spPr>
        <p:txBody>
          <a:bodyPr/>
          <a:lstStyle/>
          <a:p>
            <a:br>
              <a:rPr lang="en-GB" dirty="0">
                <a:latin typeface="Comic Sans MS"/>
                <a:cs typeface="Comic Sans MS"/>
              </a:rPr>
            </a:br>
            <a:br>
              <a:rPr lang="en-GB" dirty="0">
                <a:latin typeface="Comic Sans MS"/>
                <a:cs typeface="Comic Sans MS"/>
              </a:rPr>
            </a:br>
            <a:r>
              <a:rPr lang="en-GB" dirty="0">
                <a:latin typeface="Comic Sans MS"/>
                <a:cs typeface="Comic Sans MS"/>
              </a:rPr>
              <a:t>         A cell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3186" y="4427476"/>
            <a:ext cx="3008313" cy="1978844"/>
          </a:xfrm>
        </p:spPr>
        <p:txBody>
          <a:bodyPr/>
          <a:lstStyle/>
          <a:p>
            <a:endParaRPr lang="en-GB" dirty="0">
              <a:latin typeface="Comic Sans MS"/>
              <a:cs typeface="Comic Sans MS"/>
            </a:endParaRPr>
          </a:p>
          <a:p>
            <a:r>
              <a:rPr lang="en-GB" dirty="0">
                <a:latin typeface="Comic Sans MS"/>
                <a:cs typeface="Comic Sans MS"/>
              </a:rPr>
              <a:t>The are nearly, wait for it, </a:t>
            </a:r>
          </a:p>
          <a:p>
            <a:endParaRPr lang="en-GB" dirty="0">
              <a:latin typeface="Comic Sans MS"/>
              <a:cs typeface="Comic Sans MS"/>
            </a:endParaRPr>
          </a:p>
          <a:p>
            <a:r>
              <a:rPr lang="en-GB" b="1" dirty="0">
                <a:latin typeface="Comic Sans MS"/>
                <a:cs typeface="Comic Sans MS"/>
              </a:rPr>
              <a:t>100 000 000 000 000</a:t>
            </a:r>
          </a:p>
          <a:p>
            <a:endParaRPr lang="en-GB" b="1" dirty="0">
              <a:latin typeface="Comic Sans MS"/>
              <a:cs typeface="Comic Sans MS"/>
            </a:endParaRPr>
          </a:p>
          <a:p>
            <a:r>
              <a:rPr lang="en-GB" dirty="0">
                <a:latin typeface="Comic Sans MS"/>
                <a:cs typeface="Comic Sans MS"/>
              </a:rPr>
              <a:t>Cells in your body, that do all different things.</a:t>
            </a:r>
          </a:p>
        </p:txBody>
      </p:sp>
      <p:pic>
        <p:nvPicPr>
          <p:cNvPr id="3074" name="Picture 2" descr="C:\Users\Abeiku\Downloads\eat_p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629" y="3524959"/>
            <a:ext cx="3167298" cy="288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7797" y="1828800"/>
            <a:ext cx="51725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Imagine you are made of </a:t>
            </a:r>
            <a:r>
              <a:rPr lang="en-GB" sz="1600" dirty="0" err="1"/>
              <a:t>lego</a:t>
            </a:r>
            <a:endParaRPr lang="en-GB" sz="1600" dirty="0"/>
          </a:p>
          <a:p>
            <a:endParaRPr lang="en-GB" sz="1600" dirty="0">
              <a:solidFill>
                <a:srgbClr val="FF0000"/>
              </a:solidFill>
            </a:endParaRPr>
          </a:p>
          <a:p>
            <a:endParaRPr lang="en-GB" sz="1600" dirty="0">
              <a:solidFill>
                <a:srgbClr val="FF0000"/>
              </a:solidFill>
            </a:endParaRPr>
          </a:p>
          <a:p>
            <a:r>
              <a:rPr lang="en-GB" sz="1600" dirty="0"/>
              <a:t>One cell is basically each individual piece of </a:t>
            </a:r>
            <a:r>
              <a:rPr lang="en-GB" sz="1600" dirty="0" err="1"/>
              <a:t>lego</a:t>
            </a:r>
            <a:endParaRPr lang="en-GB" sz="1600" dirty="0"/>
          </a:p>
        </p:txBody>
      </p:sp>
      <p:pic>
        <p:nvPicPr>
          <p:cNvPr id="5" name="Picture 4" descr="le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486" y="1210691"/>
            <a:ext cx="3013914" cy="1695327"/>
          </a:xfrm>
          <a:prstGeom prst="rect">
            <a:avLst/>
          </a:prstGeom>
        </p:spPr>
      </p:pic>
      <p:pic>
        <p:nvPicPr>
          <p:cNvPr id="6" name="Picture 5" descr="lego piece.jpe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000" r="95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53" y="2415509"/>
            <a:ext cx="1956315" cy="185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11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esmond detach-96-by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20" y="2168871"/>
            <a:ext cx="1767564" cy="589188"/>
          </a:xfrm>
          <a:prstGeom prst="rect">
            <a:avLst/>
          </a:prstGeom>
        </p:spPr>
      </p:pic>
      <p:pic>
        <p:nvPicPr>
          <p:cNvPr id="17" name="Picture 16" descr="desmond-96-by-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375" y="2156876"/>
            <a:ext cx="1793925" cy="597975"/>
          </a:xfrm>
          <a:prstGeom prst="rect">
            <a:avLst/>
          </a:prstGeom>
        </p:spPr>
      </p:pic>
      <p:pic>
        <p:nvPicPr>
          <p:cNvPr id="16" name="Picture 15" descr="klk--32-by-3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684" y="2530369"/>
            <a:ext cx="1043122" cy="104312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075" y="1277206"/>
            <a:ext cx="4038600" cy="619241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/>
                <a:cs typeface="Comic Sans MS"/>
              </a:rPr>
              <a:t>Kirk the KLK-5</a:t>
            </a:r>
            <a:endParaRPr lang="en-GB" dirty="0">
              <a:latin typeface="Comic Sans MS"/>
              <a:cs typeface="Comic Sans MS"/>
            </a:endParaRPr>
          </a:p>
          <a:p>
            <a:pPr lvl="1"/>
            <a:endParaRPr lang="en-GB" dirty="0">
              <a:latin typeface="Comic Sans MS"/>
              <a:cs typeface="Comic Sans MS"/>
            </a:endParaRPr>
          </a:p>
          <a:p>
            <a:pPr lvl="1"/>
            <a:endParaRPr lang="en-GB" dirty="0">
              <a:latin typeface="Comic Sans MS"/>
              <a:cs typeface="Comic Sans MS"/>
            </a:endParaRPr>
          </a:p>
          <a:p>
            <a:pPr lvl="1"/>
            <a:endParaRPr lang="en-GB" dirty="0">
              <a:solidFill>
                <a:srgbClr val="FF0000"/>
              </a:solidFill>
              <a:latin typeface="Comic Sans MS"/>
              <a:cs typeface="Comic Sans MS"/>
            </a:endParaRPr>
          </a:p>
          <a:p>
            <a:pPr lvl="1"/>
            <a:endParaRPr lang="en-GB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8798" y="4164399"/>
            <a:ext cx="4038600" cy="669313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/>
                <a:cs typeface="Comic Sans MS"/>
              </a:rPr>
              <a:t>Lucas the LEKTI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51075" y="3865656"/>
            <a:ext cx="3432344" cy="184194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mic Sans MS"/>
                <a:cs typeface="Comic Sans MS"/>
              </a:rPr>
              <a:t>Perry the PAR2</a:t>
            </a:r>
          </a:p>
          <a:p>
            <a:pPr marL="0" indent="0">
              <a:buNone/>
            </a:pPr>
            <a:r>
              <a:rPr lang="en-GB" sz="2400" dirty="0">
                <a:latin typeface="Comic Sans MS"/>
                <a:cs typeface="Comic Sans MS"/>
              </a:rPr>
              <a:t>activated when hit by KLK 5 hits it</a:t>
            </a:r>
          </a:p>
          <a:p>
            <a:pPr marL="0" indent="0">
              <a:buNone/>
            </a:pPr>
            <a:endParaRPr lang="en-GB" sz="2400" dirty="0">
              <a:latin typeface="Comic Sans MS"/>
              <a:cs typeface="Comic Sans MS"/>
            </a:endParaRPr>
          </a:p>
          <a:p>
            <a:pPr marL="0" indent="0">
              <a:buNone/>
            </a:pPr>
            <a:r>
              <a:rPr lang="en-GB" sz="2400" dirty="0">
                <a:latin typeface="Comic Sans MS"/>
                <a:cs typeface="Comic Sans MS"/>
              </a:rPr>
              <a:t>increased production of KLK 5 and LEKTI</a:t>
            </a:r>
          </a:p>
          <a:p>
            <a:pPr marL="0" indent="0">
              <a:buNone/>
            </a:pPr>
            <a:endParaRPr lang="en-GB" sz="2400" dirty="0">
              <a:latin typeface="Comic Sans MS"/>
              <a:cs typeface="Comic Sans MS"/>
            </a:endParaRPr>
          </a:p>
          <a:p>
            <a:pPr marL="0" indent="0">
              <a:buNone/>
            </a:pPr>
            <a:endParaRPr lang="en-GB" dirty="0">
              <a:latin typeface="Comic Sans MS"/>
              <a:cs typeface="Comic Sans MS"/>
            </a:endParaRPr>
          </a:p>
          <a:p>
            <a:pPr lvl="1"/>
            <a:endParaRPr lang="en-US" dirty="0">
              <a:latin typeface="Comic Sans MS"/>
              <a:cs typeface="Comic Sans MS"/>
            </a:endParaRPr>
          </a:p>
          <a:p>
            <a:pPr lvl="1"/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7762" y="2142765"/>
            <a:ext cx="4038600" cy="14307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mic Sans MS"/>
                <a:cs typeface="Comic Sans MS"/>
              </a:rPr>
              <a:t>Desmond the </a:t>
            </a:r>
            <a:r>
              <a:rPr lang="en-US" dirty="0" err="1">
                <a:latin typeface="Comic Sans MS"/>
                <a:cs typeface="Comic Sans MS"/>
              </a:rPr>
              <a:t>Corneodesmosomes</a:t>
            </a:r>
            <a:endParaRPr lang="en-US" dirty="0">
              <a:latin typeface="Comic Sans MS"/>
              <a:cs typeface="Comic Sans MS"/>
            </a:endParaRPr>
          </a:p>
          <a:p>
            <a:pPr lvl="1"/>
            <a:r>
              <a:rPr lang="en-GB" dirty="0">
                <a:latin typeface="Comic Sans MS"/>
                <a:cs typeface="Comic Sans MS"/>
              </a:rPr>
              <a:t>Like a rope that holds the skin cells together, </a:t>
            </a:r>
          </a:p>
        </p:txBody>
      </p:sp>
      <p:pic>
        <p:nvPicPr>
          <p:cNvPr id="8" name="Picture 7" descr="activ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880" y="5825629"/>
            <a:ext cx="1603420" cy="801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mic Sans MS"/>
                <a:cs typeface="Comic Sans MS"/>
              </a:rPr>
              <a:t>The actors involved</a:t>
            </a:r>
          </a:p>
        </p:txBody>
      </p:sp>
      <p:pic>
        <p:nvPicPr>
          <p:cNvPr id="10" name="Picture 9" descr="perryinactive64by3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880" y="5825777"/>
            <a:ext cx="1625313" cy="812657"/>
          </a:xfrm>
          <a:prstGeom prst="rect">
            <a:avLst/>
          </a:prstGeom>
        </p:spPr>
      </p:pic>
      <p:pic>
        <p:nvPicPr>
          <p:cNvPr id="11" name="Picture 10" descr="klk 32-by-3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98" y="5281606"/>
            <a:ext cx="1080279" cy="1080279"/>
          </a:xfrm>
          <a:prstGeom prst="rect">
            <a:avLst/>
          </a:prstGeom>
        </p:spPr>
      </p:pic>
      <p:pic>
        <p:nvPicPr>
          <p:cNvPr id="14" name="Picture 13" descr="desmond-96-by-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0" y="1417638"/>
            <a:ext cx="1793925" cy="597975"/>
          </a:xfrm>
          <a:prstGeom prst="rect">
            <a:avLst/>
          </a:prstGeom>
        </p:spPr>
      </p:pic>
      <p:pic>
        <p:nvPicPr>
          <p:cNvPr id="12" name="Picture 11" descr="klk--32-by-3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84" y="2844363"/>
            <a:ext cx="1021293" cy="1021293"/>
          </a:xfrm>
          <a:prstGeom prst="rect">
            <a:avLst/>
          </a:prstGeom>
        </p:spPr>
      </p:pic>
      <p:pic>
        <p:nvPicPr>
          <p:cNvPr id="7" name="Picture 6" descr="klk--32-by-3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98" y="5315047"/>
            <a:ext cx="1080279" cy="1021459"/>
          </a:xfrm>
          <a:prstGeom prst="rect">
            <a:avLst/>
          </a:prstGeom>
        </p:spPr>
      </p:pic>
      <p:pic>
        <p:nvPicPr>
          <p:cNvPr id="13" name="Picture 12" descr="lekti-32-by-64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50025"/>
            <a:ext cx="891283" cy="1782566"/>
          </a:xfrm>
          <a:prstGeom prst="rect">
            <a:avLst/>
          </a:prstGeom>
        </p:spPr>
      </p:pic>
      <p:pic>
        <p:nvPicPr>
          <p:cNvPr id="9" name="Picture 8" descr="klk*-100-by-10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7436">
            <a:off x="1634196" y="3727333"/>
            <a:ext cx="1454993" cy="1454993"/>
          </a:xfrm>
          <a:prstGeom prst="rect">
            <a:avLst/>
          </a:prstGeom>
        </p:spPr>
      </p:pic>
      <p:pic>
        <p:nvPicPr>
          <p:cNvPr id="18" name="Picture 17" descr="klkinactive 100 by 100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700" y="2339076"/>
            <a:ext cx="1653987" cy="1653987"/>
          </a:xfrm>
          <a:prstGeom prst="rect">
            <a:avLst/>
          </a:prstGeom>
        </p:spPr>
      </p:pic>
      <p:pic>
        <p:nvPicPr>
          <p:cNvPr id="19" name="Picture 18" descr="klk*-100-by-10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6078">
            <a:off x="457200" y="148833"/>
            <a:ext cx="931994" cy="931994"/>
          </a:xfrm>
          <a:prstGeom prst="rect">
            <a:avLst/>
          </a:prstGeom>
        </p:spPr>
      </p:pic>
      <p:pic>
        <p:nvPicPr>
          <p:cNvPr id="20" name="Picture 19" descr="klkinactive 100 by 100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80539"/>
            <a:ext cx="1376581" cy="1376581"/>
          </a:xfrm>
          <a:prstGeom prst="rect">
            <a:avLst/>
          </a:prstGeom>
        </p:spPr>
      </p:pic>
      <p:pic>
        <p:nvPicPr>
          <p:cNvPr id="21" name="Picture 20" descr="klk*-100-by-10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8569">
            <a:off x="2232418" y="4945566"/>
            <a:ext cx="1806939" cy="1806939"/>
          </a:xfrm>
          <a:prstGeom prst="rect">
            <a:avLst/>
          </a:prstGeom>
        </p:spPr>
      </p:pic>
      <p:pic>
        <p:nvPicPr>
          <p:cNvPr id="22" name="Picture 21" descr="klk*-100-by-10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90702">
            <a:off x="3054509" y="933839"/>
            <a:ext cx="1131159" cy="1131159"/>
          </a:xfrm>
          <a:prstGeom prst="rect">
            <a:avLst/>
          </a:prstGeom>
        </p:spPr>
      </p:pic>
      <p:pic>
        <p:nvPicPr>
          <p:cNvPr id="23" name="Picture 22" descr="klkinactive 100 by 100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32" y="136546"/>
            <a:ext cx="1164143" cy="1164143"/>
          </a:xfrm>
          <a:prstGeom prst="rect">
            <a:avLst/>
          </a:prstGeom>
        </p:spPr>
      </p:pic>
      <p:pic>
        <p:nvPicPr>
          <p:cNvPr id="24" name="Picture 23" descr="lekti-100-by-100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6162">
            <a:off x="3955415" y="333911"/>
            <a:ext cx="2010906" cy="2010906"/>
          </a:xfrm>
          <a:prstGeom prst="rect">
            <a:avLst/>
          </a:prstGeom>
        </p:spPr>
      </p:pic>
      <p:pic>
        <p:nvPicPr>
          <p:cNvPr id="25" name="Picture 24" descr="lekti-100-by-100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4538">
            <a:off x="4688195" y="4356463"/>
            <a:ext cx="2106358" cy="2106358"/>
          </a:xfrm>
          <a:prstGeom prst="rect">
            <a:avLst/>
          </a:prstGeom>
        </p:spPr>
      </p:pic>
      <p:pic>
        <p:nvPicPr>
          <p:cNvPr id="26" name="Picture 25" descr="lekti-100-by-100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1109">
            <a:off x="1349303" y="815031"/>
            <a:ext cx="1792284" cy="1792284"/>
          </a:xfrm>
          <a:prstGeom prst="rect">
            <a:avLst/>
          </a:prstGeom>
        </p:spPr>
      </p:pic>
      <p:pic>
        <p:nvPicPr>
          <p:cNvPr id="27" name="Picture 26" descr="lekti-100-by-100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5632">
            <a:off x="3474401" y="3846050"/>
            <a:ext cx="1805939" cy="1805939"/>
          </a:xfrm>
          <a:prstGeom prst="rect">
            <a:avLst/>
          </a:prstGeom>
        </p:spPr>
      </p:pic>
      <p:pic>
        <p:nvPicPr>
          <p:cNvPr id="28" name="Picture 27" descr="lekti-100-by-100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6870">
            <a:off x="6279777" y="3509999"/>
            <a:ext cx="2126781" cy="2126781"/>
          </a:xfrm>
          <a:prstGeom prst="rect">
            <a:avLst/>
          </a:prstGeom>
        </p:spPr>
      </p:pic>
      <p:pic>
        <p:nvPicPr>
          <p:cNvPr id="29" name="Picture 28" descr="lekti-100-by-100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0382">
            <a:off x="-88570" y="4684787"/>
            <a:ext cx="2096129" cy="2096129"/>
          </a:xfrm>
          <a:prstGeom prst="rect">
            <a:avLst/>
          </a:prstGeom>
        </p:spPr>
      </p:pic>
      <p:pic>
        <p:nvPicPr>
          <p:cNvPr id="30" name="Picture 29" descr="lekti-100-by-100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9949">
            <a:off x="6868496" y="1279964"/>
            <a:ext cx="1901575" cy="190157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-689828" y="1330022"/>
            <a:ext cx="11009669" cy="4760534"/>
            <a:chOff x="187762" y="1695610"/>
            <a:chExt cx="9166190" cy="3545068"/>
          </a:xfrm>
        </p:grpSpPr>
        <p:sp>
          <p:nvSpPr>
            <p:cNvPr id="32" name="Explosion 1 31"/>
            <p:cNvSpPr/>
            <p:nvPr/>
          </p:nvSpPr>
          <p:spPr>
            <a:xfrm>
              <a:off x="187762" y="1695610"/>
              <a:ext cx="9166190" cy="3545068"/>
            </a:xfrm>
            <a:prstGeom prst="irregularSeal1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25561" y="2711087"/>
              <a:ext cx="7560483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GB" sz="8000" b="1" dirty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INFLAMMATION!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604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5853E-6 3.36267E-6 C 0.01389 -0.03752 0.02794 -0.0748 0.04338 -0.08962 C 0.05883 -0.10445 0.07566 -0.09704 0.09249 -0.08962 " pathEditMode="relative" ptsTypes="a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49 -0.08962 C 0.09006 -0.04122 0.08781 0.00741 0.07306 0.02201 C 0.05831 0.0366 0.03124 0.01737 0.00434 -0.00185 " pathEditMode="relative" ptsTypes="a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8662E-6 9.53219E-6 C 0.02377 0.01552 0.04754 0.03104 0.06871 0.03567 C 0.08988 0.0403 0.11695 0.02919 0.12684 0.0278 " pathEditMode="relative" ptsTypes="a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84 0.02779 C 0.1114 0.00811 0.09596 -0.01135 0.076 -0.01598 C 0.05605 -0.02061 0.01857 -0.00255 0.00746 2.52432E-6 " pathEditMode="relative" ptsTypes="aaA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16589E-6 -1.77397E-6 C 0.01094 0.00973 0.01302 0.03057 0.02378 0.03983 C 0.02707 0.05257 0.03159 0.06508 0.03575 0.07781 C 0.03766 0.08407 0.03853 0.09101 0.04026 0.09773 C 0.04165 0.11765 0.04165 0.13779 0.04477 0.15748 C 0.04686 0.19615 0.05414 0.24641 0.03731 0.28092 C 0.03384 0.29828 0.03367 0.31334 0.02378 0.32677 C 0.02135 0.3365 0.01371 0.34831 0.00747 0.35456 C 0.00365 0.35827 -0.00121 0.35989 -0.00451 0.36452 C -0.01457 0.37772 -0.0229 0.3842 -0.03591 0.39046 C -0.04268 0.39926 -0.03765 0.39463 -0.04632 0.39833 C -0.04945 0.39949 -0.05535 0.4025 -0.05535 0.4025 C -0.0583 0.40597 -0.06628 0.41431 -0.07027 0.41431 " pathEditMode="relative" ptsTypes="ffffffffffffA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027 0.41431 C -0.06714 0.40759 -0.0661 0.40157 -0.06437 0.39439 C -0.06263 0.37609 -0.05847 0.35965 -0.05396 0.34251 C -0.05153 0.33232 -0.05049 0.32376 -0.04493 0.31658 C -0.0406 0.2999 -0.03261 0.28716 -0.0255 0.27281 C -0.02255 0.25961 -0.01491 0.24641 -0.00764 0.23691 " pathEditMode="relative" ptsTypes="fffffA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6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6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6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6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0"/>
                            </p:stCondLst>
                            <p:childTnLst>
                              <p:par>
                                <p:cTn id="9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5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979" y="1149099"/>
            <a:ext cx="5630284" cy="909490"/>
          </a:xfrm>
        </p:spPr>
        <p:txBody>
          <a:bodyPr>
            <a:noAutofit/>
          </a:bodyPr>
          <a:lstStyle/>
          <a:p>
            <a:r>
              <a:rPr lang="en-GB" sz="4400" b="0" dirty="0">
                <a:latin typeface="Comic Sans MS"/>
                <a:cs typeface="Comic Sans MS"/>
              </a:rPr>
              <a:t>KLK-LEKTI Level</a:t>
            </a:r>
            <a:br>
              <a:rPr lang="en-GB" sz="4400" b="0" dirty="0">
                <a:latin typeface="Comic Sans MS"/>
                <a:cs typeface="Comic Sans MS"/>
              </a:rPr>
            </a:br>
            <a:endParaRPr lang="en-GB" sz="4400" b="0" dirty="0">
              <a:latin typeface="Comic Sans MS"/>
              <a:cs typeface="Comic Sans MS"/>
            </a:endParaRPr>
          </a:p>
        </p:txBody>
      </p:sp>
      <p:pic>
        <p:nvPicPr>
          <p:cNvPr id="3" name="Level 2 KLK-LEKTI-PAR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1616522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Enzymes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03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Enzymes speed up chemical reaction – KLK-LEKTI</a:t>
            </a:r>
          </a:p>
          <a:p>
            <a:r>
              <a:rPr lang="en-US" dirty="0">
                <a:latin typeface="Comic Sans MS" panose="030F0702030302020204" pitchFamily="66" charset="0"/>
              </a:rPr>
              <a:t>Lock and Key concept</a:t>
            </a:r>
          </a:p>
          <a:p>
            <a:pPr lvl="1"/>
            <a:r>
              <a:rPr lang="en-US" dirty="0">
                <a:latin typeface="Comic Sans MS" panose="030F0702030302020204" pitchFamily="66" charset="0"/>
                <a:hlinkClick r:id="rId3"/>
              </a:rPr>
              <a:t>https</a:t>
            </a:r>
            <a:r>
              <a:rPr lang="en-US">
                <a:latin typeface="Comic Sans MS" panose="030F0702030302020204" pitchFamily="66" charset="0"/>
                <a:hlinkClick r:id="rId3"/>
              </a:rPr>
              <a:t>://www.youtube.com/watch?v=i6HflIPr7_g</a:t>
            </a:r>
            <a:endParaRPr lang="en-US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One of the things that effect enzyme activity is pH</a:t>
            </a:r>
          </a:p>
          <a:p>
            <a:r>
              <a:rPr lang="en-US" dirty="0">
                <a:latin typeface="Comic Sans MS" panose="030F0702030302020204" pitchFamily="66" charset="0"/>
              </a:rPr>
              <a:t>In our game, high </a:t>
            </a:r>
            <a:r>
              <a:rPr lang="en-US" dirty="0" err="1">
                <a:latin typeface="Comic Sans MS" panose="030F0702030302020204" pitchFamily="66" charset="0"/>
              </a:rPr>
              <a:t>pH</a:t>
            </a:r>
            <a:r>
              <a:rPr lang="en-US" dirty="0" err="1">
                <a:latin typeface="Comic Sans MS" panose="030F0702030302020204" pitchFamily="66" charset="0"/>
                <a:sym typeface="Wingdings"/>
              </a:rPr>
              <a:t>more</a:t>
            </a:r>
            <a:r>
              <a:rPr lang="en-US" dirty="0">
                <a:latin typeface="Comic Sans MS" panose="030F0702030302020204" pitchFamily="66" charset="0"/>
                <a:sym typeface="Wingdings"/>
              </a:rPr>
              <a:t> activity of KLK</a:t>
            </a:r>
            <a:endParaRPr lang="en-US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935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h Bar attemp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0" y="1086153"/>
            <a:ext cx="9111990" cy="2187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/>
                <a:cs typeface="Comic Sans MS"/>
              </a:rPr>
              <a:t>pH</a:t>
            </a:r>
          </a:p>
        </p:txBody>
      </p:sp>
      <p:sp>
        <p:nvSpPr>
          <p:cNvPr id="4" name="Rectangle 3"/>
          <p:cNvSpPr/>
          <p:nvPr/>
        </p:nvSpPr>
        <p:spPr>
          <a:xfrm>
            <a:off x="177357" y="3019626"/>
            <a:ext cx="1927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GB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Acidic</a:t>
            </a:r>
          </a:p>
        </p:txBody>
      </p:sp>
      <p:sp>
        <p:nvSpPr>
          <p:cNvPr id="6" name="Rectangle 5"/>
          <p:cNvSpPr/>
          <p:nvPr/>
        </p:nvSpPr>
        <p:spPr>
          <a:xfrm>
            <a:off x="7100571" y="3019626"/>
            <a:ext cx="16508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Basic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4090882"/>
            <a:ext cx="41117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>
                <a:latin typeface="Comic Sans MS"/>
                <a:cs typeface="Comic Sans MS"/>
              </a:rPr>
              <a:t>Sour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latin typeface="Comic Sans MS"/>
                <a:cs typeface="Comic Sans MS"/>
              </a:rPr>
              <a:t>Very low pH</a:t>
            </a:r>
          </a:p>
          <a:p>
            <a:pPr marL="285750" indent="-285750">
              <a:buFont typeface="Arial"/>
              <a:buChar char="•"/>
            </a:pPr>
            <a:endParaRPr lang="en-US" sz="2200" dirty="0">
              <a:latin typeface="Comic Sans MS"/>
              <a:cs typeface="Comic Sans MS"/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latin typeface="Comic Sans MS"/>
                <a:cs typeface="Comic Sans MS"/>
              </a:rPr>
              <a:t>Think of something that you see every day that is acidic?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17356" y="4090882"/>
            <a:ext cx="39694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/>
              <a:buChar char="•"/>
            </a:pPr>
            <a:r>
              <a:rPr lang="en-US" sz="2200" dirty="0">
                <a:latin typeface="Comic Sans MS"/>
                <a:cs typeface="Comic Sans MS"/>
              </a:rPr>
              <a:t>Bitter</a:t>
            </a:r>
          </a:p>
          <a:p>
            <a:pPr marL="285750" indent="-285750" algn="r">
              <a:buFont typeface="Arial"/>
              <a:buChar char="•"/>
            </a:pPr>
            <a:r>
              <a:rPr lang="en-US" sz="2200" dirty="0">
                <a:latin typeface="Comic Sans MS"/>
                <a:cs typeface="Comic Sans MS"/>
              </a:rPr>
              <a:t>Very high pH</a:t>
            </a:r>
          </a:p>
          <a:p>
            <a:pPr marL="285750" indent="-285750" algn="r">
              <a:buFont typeface="Arial"/>
              <a:buChar char="•"/>
            </a:pPr>
            <a:endParaRPr lang="en-US" sz="2200" dirty="0">
              <a:latin typeface="Comic Sans MS"/>
              <a:cs typeface="Comic Sans MS"/>
            </a:endParaRPr>
          </a:p>
          <a:p>
            <a:pPr marL="285750" indent="-285750" algn="r">
              <a:buFont typeface="Arial"/>
              <a:buChar char="•"/>
            </a:pPr>
            <a:r>
              <a:rPr lang="en-US" sz="2200" dirty="0">
                <a:latin typeface="Comic Sans MS"/>
                <a:cs typeface="Comic Sans MS"/>
              </a:rPr>
              <a:t>Think of something you see every day that is basic?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44676" y="3089394"/>
            <a:ext cx="424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/>
                <a:cs typeface="Comic Sans MS"/>
              </a:rPr>
              <a:t>pH is measured on a scale of 0 to 14</a:t>
            </a:r>
          </a:p>
        </p:txBody>
      </p:sp>
    </p:spTree>
    <p:extLst>
      <p:ext uri="{BB962C8B-B14F-4D97-AF65-F5344CB8AC3E}">
        <p14:creationId xmlns:p14="http://schemas.microsoft.com/office/powerpoint/2010/main" val="3318564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 Bar attemp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088"/>
            <a:ext cx="9144000" cy="2195593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67544" y="692696"/>
            <a:ext cx="8229600" cy="659934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/>
                <a:cs typeface="Comic Sans MS"/>
              </a:rPr>
              <a:t>Healthy Skin has a pH of 4.5 </a:t>
            </a:r>
          </a:p>
        </p:txBody>
      </p:sp>
      <p:sp>
        <p:nvSpPr>
          <p:cNvPr id="14" name="Up Arrow 13"/>
          <p:cNvSpPr/>
          <p:nvPr/>
        </p:nvSpPr>
        <p:spPr>
          <a:xfrm>
            <a:off x="3390920" y="2597109"/>
            <a:ext cx="432048" cy="86409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0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/>
                <a:cs typeface="Comic Sans MS"/>
              </a:rPr>
              <a:t>Boss Level</a:t>
            </a:r>
          </a:p>
        </p:txBody>
      </p:sp>
      <p:pic>
        <p:nvPicPr>
          <p:cNvPr id="3" name="Boss Leve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8799" y="1417638"/>
            <a:ext cx="812800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1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omic Sans MS"/>
                <a:cs typeface="Comic Sans MS"/>
              </a:rPr>
              <a:t>Who knows what Eczema is?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mic Sans MS"/>
                <a:cs typeface="Comic Sans MS"/>
              </a:rPr>
              <a:t>Atopic dermatitis (</a:t>
            </a:r>
            <a:r>
              <a:rPr lang="en-GB" b="1" dirty="0">
                <a:latin typeface="Comic Sans MS"/>
                <a:cs typeface="Comic Sans MS"/>
              </a:rPr>
              <a:t>eczema</a:t>
            </a:r>
            <a:r>
              <a:rPr lang="en-GB" dirty="0">
                <a:latin typeface="Comic Sans MS"/>
                <a:cs typeface="Comic Sans MS"/>
              </a:rPr>
              <a:t>) is a condition that makes your skin red and itchy.</a:t>
            </a:r>
          </a:p>
          <a:p>
            <a:pPr marL="0" indent="0">
              <a:buNone/>
            </a:pPr>
            <a:endParaRPr lang="en-GB" dirty="0">
              <a:latin typeface="Comic Sans MS"/>
              <a:cs typeface="Comic Sans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76" y="2691602"/>
            <a:ext cx="2648519" cy="401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3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omic Sans MS"/>
                <a:cs typeface="Comic Sans MS"/>
              </a:rPr>
              <a:t>Eczema causes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545270" cy="1197423"/>
          </a:xfrm>
        </p:spPr>
        <p:txBody>
          <a:bodyPr/>
          <a:lstStyle/>
          <a:p>
            <a:r>
              <a:rPr lang="en-GB" dirty="0">
                <a:latin typeface="Comic Sans MS"/>
                <a:cs typeface="Comic Sans MS"/>
              </a:rPr>
              <a:t>Lots of itchiness. Luckily, we have tools to deal with it </a:t>
            </a:r>
          </a:p>
          <a:p>
            <a:pPr marL="0" indent="0">
              <a:buNone/>
            </a:pPr>
            <a:endParaRPr lang="en-GB" dirty="0">
              <a:latin typeface="Comic Sans MS"/>
              <a:cs typeface="Comic Sans MS"/>
            </a:endParaRPr>
          </a:p>
          <a:p>
            <a:pPr marL="0" indent="0">
              <a:buNone/>
            </a:pPr>
            <a:endParaRPr lang="en-GB" dirty="0">
              <a:latin typeface="Comic Sans MS"/>
              <a:cs typeface="Comic Sans MS"/>
            </a:endParaRPr>
          </a:p>
        </p:txBody>
      </p:sp>
      <p:pic>
        <p:nvPicPr>
          <p:cNvPr id="4" name="Picture 3" descr="hand-scratch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647700"/>
            <a:ext cx="1905000" cy="1905000"/>
          </a:xfrm>
          <a:prstGeom prst="rect">
            <a:avLst/>
          </a:prstGeom>
        </p:spPr>
      </p:pic>
      <p:pic>
        <p:nvPicPr>
          <p:cNvPr id="5" name="Picture 4" descr="skin red 160-by-9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70" y="2552700"/>
            <a:ext cx="1480413" cy="888248"/>
          </a:xfrm>
          <a:prstGeom prst="rect">
            <a:avLst/>
          </a:prstGeom>
        </p:spPr>
      </p:pic>
      <p:pic>
        <p:nvPicPr>
          <p:cNvPr id="6" name="Picture 5" descr="emily 100 by 1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256" y="3810956"/>
            <a:ext cx="995214" cy="995214"/>
          </a:xfrm>
          <a:prstGeom prst="rect">
            <a:avLst/>
          </a:prstGeom>
        </p:spPr>
      </p:pic>
      <p:pic>
        <p:nvPicPr>
          <p:cNvPr id="7" name="Picture 6" descr="steve 64 by 6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31" y="5334310"/>
            <a:ext cx="1174364" cy="117436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094771" y="2797623"/>
            <a:ext cx="3912485" cy="1286649"/>
            <a:chOff x="2094771" y="2552700"/>
            <a:chExt cx="3912485" cy="1286649"/>
          </a:xfrm>
        </p:grpSpPr>
        <p:sp>
          <p:nvSpPr>
            <p:cNvPr id="8" name="Oval Callout 7"/>
            <p:cNvSpPr/>
            <p:nvPr/>
          </p:nvSpPr>
          <p:spPr>
            <a:xfrm flipH="1">
              <a:off x="2094771" y="2552700"/>
              <a:ext cx="3694712" cy="1286649"/>
            </a:xfrm>
            <a:prstGeom prst="wedgeEllipseCallout">
              <a:avLst>
                <a:gd name="adj1" fmla="val -54762"/>
                <a:gd name="adj2" fmla="val 57372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47603" y="2919702"/>
              <a:ext cx="38596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mic Sans MS"/>
                  <a:cs typeface="Comic Sans MS"/>
                </a:rPr>
                <a:t>Hello! I’m Emily the Emollient!</a:t>
              </a:r>
            </a:p>
            <a:p>
              <a:pPr algn="ctr"/>
              <a:r>
                <a:rPr lang="en-US" dirty="0">
                  <a:latin typeface="Comic Sans MS"/>
                  <a:cs typeface="Comic Sans MS"/>
                </a:rPr>
                <a:t>Nice to meet you!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52529" y="4482820"/>
            <a:ext cx="4588757" cy="1326603"/>
            <a:chOff x="1467995" y="4799560"/>
            <a:chExt cx="4387464" cy="1326603"/>
          </a:xfrm>
        </p:grpSpPr>
        <p:sp>
          <p:nvSpPr>
            <p:cNvPr id="11" name="Oval Callout 10"/>
            <p:cNvSpPr/>
            <p:nvPr/>
          </p:nvSpPr>
          <p:spPr>
            <a:xfrm>
              <a:off x="1467995" y="4799560"/>
              <a:ext cx="4387464" cy="1326603"/>
            </a:xfrm>
            <a:prstGeom prst="wedgeEllipseCallout">
              <a:avLst>
                <a:gd name="adj1" fmla="val -50908"/>
                <a:gd name="adj2" fmla="val 5485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17473" y="5169360"/>
              <a:ext cx="42720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mic Sans MS"/>
                  <a:cs typeface="Comic Sans MS"/>
                </a:rPr>
                <a:t>Howdy friends! I’m Steve the Steroid!</a:t>
              </a:r>
            </a:p>
            <a:p>
              <a:pPr algn="ctr"/>
              <a:r>
                <a:rPr lang="en-US" dirty="0">
                  <a:latin typeface="Comic Sans MS"/>
                  <a:cs typeface="Comic Sans MS"/>
                </a:rPr>
                <a:t>I can’t wait to play!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540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Comic Sans MS"/>
                <a:cs typeface="Comic Sans MS"/>
              </a:rPr>
              <a:t>What should you do if you feel itchy?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omic Sans MS"/>
                <a:cs typeface="Comic Sans MS"/>
              </a:rPr>
              <a:t>Do you scratch with a ruler?</a:t>
            </a:r>
          </a:p>
          <a:p>
            <a:r>
              <a:rPr lang="en-GB" dirty="0">
                <a:latin typeface="Comic Sans MS"/>
                <a:cs typeface="Comic Sans MS"/>
              </a:rPr>
              <a:t>Do you scratch very lightly?</a:t>
            </a:r>
          </a:p>
          <a:p>
            <a:r>
              <a:rPr lang="en-GB" dirty="0">
                <a:latin typeface="Comic Sans MS"/>
                <a:cs typeface="Comic Sans MS"/>
              </a:rPr>
              <a:t>Do you stop yourself from more scratching?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  <a:latin typeface="Comic Sans MS"/>
              <a:cs typeface="Comic Sans MS"/>
            </a:endParaRPr>
          </a:p>
          <a:p>
            <a:pPr marL="0" indent="0" algn="ctr">
              <a:buNone/>
            </a:pPr>
            <a:r>
              <a:rPr lang="en-GB" sz="5400" dirty="0">
                <a:solidFill>
                  <a:srgbClr val="FF0000"/>
                </a:solidFill>
                <a:latin typeface="Comic Sans MS"/>
                <a:cs typeface="Comic Sans MS"/>
              </a:rPr>
              <a:t>What should we do?</a:t>
            </a:r>
          </a:p>
        </p:txBody>
      </p:sp>
    </p:spTree>
    <p:extLst>
      <p:ext uri="{BB962C8B-B14F-4D97-AF65-F5344CB8AC3E}">
        <p14:creationId xmlns:p14="http://schemas.microsoft.com/office/powerpoint/2010/main" val="866558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Comic Sans MS"/>
                <a:cs typeface="Comic Sans MS"/>
              </a:rPr>
              <a:t>In fact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omic Sans MS"/>
                <a:cs typeface="Comic Sans MS"/>
              </a:rPr>
              <a:t>Scratching isn’t always bad </a:t>
            </a:r>
          </a:p>
          <a:p>
            <a:pPr lvl="1"/>
            <a:r>
              <a:rPr lang="en-GB" dirty="0">
                <a:latin typeface="Comic Sans MS"/>
                <a:cs typeface="Comic Sans MS"/>
              </a:rPr>
              <a:t>Sometimes it can be good as it helps decrease the itchiness</a:t>
            </a:r>
          </a:p>
          <a:p>
            <a:pPr lvl="1"/>
            <a:endParaRPr lang="en-GB" dirty="0">
              <a:latin typeface="Comic Sans MS"/>
              <a:cs typeface="Comic Sans MS"/>
            </a:endParaRPr>
          </a:p>
          <a:p>
            <a:pPr marL="457200" lvl="1" indent="0" algn="ctr">
              <a:buNone/>
            </a:pPr>
            <a:r>
              <a:rPr lang="en-GB" dirty="0">
                <a:latin typeface="Comic Sans MS"/>
                <a:cs typeface="Comic Sans MS"/>
              </a:rPr>
              <a:t>BUT</a:t>
            </a:r>
          </a:p>
          <a:p>
            <a:pPr marL="457200" lvl="1" indent="0" algn="ctr">
              <a:buNone/>
            </a:pPr>
            <a:endParaRPr lang="en-GB" dirty="0">
              <a:latin typeface="Comic Sans MS"/>
              <a:cs typeface="Comic Sans MS"/>
            </a:endParaRPr>
          </a:p>
          <a:p>
            <a:pPr lvl="1"/>
            <a:r>
              <a:rPr lang="en-GB" dirty="0">
                <a:latin typeface="Comic Sans MS"/>
                <a:cs typeface="Comic Sans MS"/>
              </a:rPr>
              <a:t>Too much scratching is bad because it can make the rash worse and cause it to spread/become infected   </a:t>
            </a:r>
          </a:p>
        </p:txBody>
      </p:sp>
    </p:spTree>
    <p:extLst>
      <p:ext uri="{BB962C8B-B14F-4D97-AF65-F5344CB8AC3E}">
        <p14:creationId xmlns:p14="http://schemas.microsoft.com/office/powerpoint/2010/main" val="2704120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Comic Sans MS"/>
                <a:cs typeface="Comic Sans MS"/>
              </a:rPr>
              <a:t>How to play Level 0</a:t>
            </a:r>
          </a:p>
        </p:txBody>
      </p:sp>
      <p:pic>
        <p:nvPicPr>
          <p:cNvPr id="5" name="Level 0 version 2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34190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Comic Sans MS"/>
                <a:cs typeface="Comic Sans MS"/>
              </a:rPr>
              <a:t>What to do when your skin becomes inflamed (red and itchy)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571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dirty="0">
              <a:latin typeface="Comic Sans MS"/>
              <a:cs typeface="Comic Sans MS"/>
            </a:endParaRPr>
          </a:p>
          <a:p>
            <a:pPr marL="0" indent="0">
              <a:buNone/>
            </a:pPr>
            <a:r>
              <a:rPr lang="en-GB" dirty="0">
                <a:latin typeface="Comic Sans MS"/>
                <a:cs typeface="Comic Sans MS"/>
              </a:rPr>
              <a:t>Steve the steroid only needs to be used once or twice a day for a few days or weeks at a time and should only be applied directly to the affected areas of skin.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>
                <a:latin typeface="Comic Sans MS"/>
                <a:cs typeface="Comic Sans MS"/>
              </a:rPr>
              <a:t>What about when its normal?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>
              <a:latin typeface="Comic Sans MS"/>
              <a:cs typeface="Comic Sans MS"/>
            </a:endParaRPr>
          </a:p>
          <a:p>
            <a:pPr marL="0" indent="0">
              <a:buNone/>
            </a:pPr>
            <a:endParaRPr lang="en-GB" dirty="0">
              <a:latin typeface="Comic Sans MS"/>
              <a:cs typeface="Comic Sans MS"/>
            </a:endParaRPr>
          </a:p>
          <a:p>
            <a:pPr marL="0" indent="0">
              <a:buNone/>
            </a:pPr>
            <a:endParaRPr lang="en-GB" dirty="0">
              <a:latin typeface="Comic Sans MS"/>
              <a:cs typeface="Comic Sans MS"/>
            </a:endParaRPr>
          </a:p>
          <a:p>
            <a:pPr marL="0" indent="0">
              <a:buNone/>
            </a:pPr>
            <a:endParaRPr lang="en-GB" dirty="0">
              <a:latin typeface="Comic Sans MS"/>
              <a:cs typeface="Comic Sans MS"/>
            </a:endParaRPr>
          </a:p>
          <a:p>
            <a:pPr marL="0" indent="0">
              <a:buNone/>
            </a:pPr>
            <a:r>
              <a:rPr lang="en-GB" dirty="0">
                <a:latin typeface="Comic Sans MS"/>
                <a:cs typeface="Comic Sans MS"/>
              </a:rPr>
              <a:t>Emily the Emollient can be applied everyday or as often as the bottle recommends. It should be used even if you feel the eczema has gone.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4" name="Picture 3" descr="steve 64 by 6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18" y="3182656"/>
            <a:ext cx="867374" cy="867374"/>
          </a:xfrm>
          <a:prstGeom prst="rect">
            <a:avLst/>
          </a:prstGeom>
        </p:spPr>
      </p:pic>
      <p:pic>
        <p:nvPicPr>
          <p:cNvPr id="5" name="Picture 4" descr="emily 100 by 1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061" y="4050030"/>
            <a:ext cx="880797" cy="88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6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path" presetSubtype="0" repeatCount="indefinite" accel="50000" decel="50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13065E-7 2.43812E-6 C 0.00799 0.01064 0.01703 0.02128 0.02102 0.0347 C 0.02502 0.04927 0.02693 0.06662 0.02901 0.08397 C 0.03093 0.10108 0.02901 0.11589 0.02693 0.13185 C 0.02502 0.14642 0.02206 0.16238 0.01494 0.1758 C 0.00903 0.18899 -0.00104 0.19963 -0.01199 0.20772 C -0.02206 0.21559 -0.03405 0.22114 -0.04604 0.22368 C -0.05803 0.22646 -0.07001 0.22646 -0.08096 0.22368 C -0.09295 0.22114 -0.10406 0.21443 -0.11292 0.20379 C -0.12196 0.19431 -0.12995 0.18251 -0.13395 0.16771 C -0.13898 0.15452 -0.14107 0.13578 -0.14107 0.12121 C -0.14194 0.10641 -0.14107 0.08929 -0.13603 0.07448 C -0.13099 0.0613 -0.12196 0.05066 -0.10997 0.04534 C -0.09798 0.04117 -0.086 0.04649 -0.078 0.05598 C -0.07106 0.06523 -0.06602 0.0798 -0.06497 0.09715 C -0.06497 0.1145 -0.06602 0.13046 -0.07106 0.14388 C -0.07592 0.15706 -0.07505 0.15984 -0.09503 0.17719 C -0.11292 0.19569 -0.13099 0.19037 -0.14194 0.19176 C -0.15306 0.19176 -0.16192 0.18644 -0.17304 0.18112 C -0.18502 0.17441 -0.19493 0.16238 -0.20205 0.15174 C -0.209 0.1411 -0.21195 0.12792 -0.21595 0.10641 C -0.21907 0.08512 -0.21907 0.07448 -0.21907 0.05852 C -0.21907 0.04256 -0.21907 0.0266 -0.21907 0.01064 " pathEditMode="relative" rAng="0" ptsTypes="fffffffffffffffffffffff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16" y="113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1" presetClass="path" presetSubtype="0" repeatCount="indefinite" accel="50000" decel="50000" fill="remove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 C 0.002 -0.00399  0.012 -0.04527  0.037 -0.04261  C 0.075 -0.03861  0.09 -0.00932  0.125 -0.03861  C 0.147 -0.05592  0.173 -0.09986  0.192 -0.09853  C 0.235 -0.0972  0.244 -0.05193  0.244 -0.01065  C 0.245 0.04793  0.189 0.0972  0.121 0.10252  C 0.052 0.10652  -0.005 0.04394  0 0  Z" pathEditMode="relative" ptsTypes="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omic Sans MS"/>
                <a:cs typeface="Comic Sans MS"/>
              </a:rPr>
              <a:t>Emollient Maze</a:t>
            </a:r>
          </a:p>
        </p:txBody>
      </p:sp>
      <p:sp>
        <p:nvSpPr>
          <p:cNvPr id="4" name="AutoShape 2" descr="https://photos-3.dropbox.com/t/2/AAAyIqG880xGJ1RKro855po0ZFWqktb9HEi_RoiEYfM26Q/12/209766508/png/32x32/1/_/1/2/emily%2064%20by%2064.png/EP6l8psEGNUGIAIoAg/mjX1kGgipNQkEQlsp4HQyOCrHXmrVXWmDHD_S4ICZLk?size=1024x768&amp;size_mode=3"/>
          <p:cNvSpPr>
            <a:spLocks noChangeAspect="1" noChangeArrowheads="1"/>
          </p:cNvSpPr>
          <p:nvPr/>
        </p:nvSpPr>
        <p:spPr bwMode="auto">
          <a:xfrm>
            <a:off x="0" y="-682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https://photos-3.dropbox.com/t/2/AAAyIqG880xGJ1RKro855po0ZFWqktb9HEi_RoiEYfM26Q/12/209766508/png/32x32/1/_/1/2/emily%2064%20by%2064.png/EP6l8psEGNUGIAIoAg/mjX1kGgipNQkEQlsp4HQyOCrHXmrVXWmDHD_S4ICZLk?size=1024x768&amp;size_mode=3"/>
          <p:cNvSpPr>
            <a:spLocks noChangeAspect="1" noChangeArrowheads="1"/>
          </p:cNvSpPr>
          <p:nvPr/>
        </p:nvSpPr>
        <p:spPr bwMode="auto">
          <a:xfrm>
            <a:off x="489045" y="23036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8" descr="https://photos-2.dropbox.com/t/2/AADuFzaw2zxhudMpbKHj0e6Os20K6o9KKTTLFRggtAwSJg/12/209766508/png/32x32/1/_/1/2/Emily%20256-by-256.PNG/EP6l8psEGNUGIAIoAg/QzkNU0PwsGXHVF3tbZQ-qjLZLq-tQ3tswcQAwkvpdqI?size=1024x768&amp;size_mode=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Maze Level Emollien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38574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>
                <a:latin typeface="Comic Sans MS"/>
                <a:cs typeface="Comic Sans MS"/>
              </a:rPr>
              <a:t>Steroid Maze</a:t>
            </a:r>
          </a:p>
        </p:txBody>
      </p:sp>
      <p:pic>
        <p:nvPicPr>
          <p:cNvPr id="5" name="Level 1- Steroi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68742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7384</TotalTime>
  <Words>591</Words>
  <Application>Microsoft Office PowerPoint</Application>
  <PresentationFormat>On-screen Show (4:3)</PresentationFormat>
  <Paragraphs>110</Paragraphs>
  <Slides>17</Slides>
  <Notes>8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Comic Sans MS</vt:lpstr>
      <vt:lpstr>Office Theme</vt:lpstr>
      <vt:lpstr>Atopic Dermatitis: The Game</vt:lpstr>
      <vt:lpstr>Who knows what Eczema is? </vt:lpstr>
      <vt:lpstr>Eczema causes</vt:lpstr>
      <vt:lpstr>What should you do if you feel itchy?</vt:lpstr>
      <vt:lpstr>In fact</vt:lpstr>
      <vt:lpstr>How to play Level 0</vt:lpstr>
      <vt:lpstr>What to do when your skin becomes inflamed (red and itchy)</vt:lpstr>
      <vt:lpstr>Emollient Maze</vt:lpstr>
      <vt:lpstr>Steroid Maze</vt:lpstr>
      <vt:lpstr>PowerPoint Presentation</vt:lpstr>
      <vt:lpstr>           A cell</vt:lpstr>
      <vt:lpstr>The actors involved</vt:lpstr>
      <vt:lpstr>KLK-LEKTI Level </vt:lpstr>
      <vt:lpstr>Enzymes</vt:lpstr>
      <vt:lpstr>pH</vt:lpstr>
      <vt:lpstr>PowerPoint Presentation</vt:lpstr>
      <vt:lpstr>Boss Level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Atopic Dermatitis: The Game</dc:title>
  <dc:creator>Nasreen Razak</dc:creator>
  <cp:lastModifiedBy>Kevin DUCONGE</cp:lastModifiedBy>
  <cp:revision>45</cp:revision>
  <dcterms:created xsi:type="dcterms:W3CDTF">2016-01-31T13:17:29Z</dcterms:created>
  <dcterms:modified xsi:type="dcterms:W3CDTF">2021-12-01T04:46:30Z</dcterms:modified>
</cp:coreProperties>
</file>